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6"/>
  </p:notesMasterIdLst>
  <p:sldIdLst>
    <p:sldId id="256" r:id="rId5"/>
    <p:sldId id="2146847054" r:id="rId6"/>
    <p:sldId id="262" r:id="rId7"/>
    <p:sldId id="263" r:id="rId8"/>
    <p:sldId id="265" r:id="rId9"/>
    <p:sldId id="2146847057" r:id="rId10"/>
    <p:sldId id="2146847060" r:id="rId11"/>
    <p:sldId id="2146847062" r:id="rId12"/>
    <p:sldId id="2146847061" r:id="rId13"/>
    <p:sldId id="2146847055" r:id="rId14"/>
    <p:sldId id="25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25-02-2025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2/25/2025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2/25/2025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2/25/2025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2/25/2025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2/25/2025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2/25/2025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2/25/2025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2/25/2025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2/25/2025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2/25/2025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2/25/2025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2/25/2025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Abhishek-benchspace/AICTE-Project-Secure-Data-Hiding-in-Image-Using-Steganography"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CAPSTONE PROJECT</a:t>
            </a:r>
          </a:p>
        </p:txBody>
      </p:sp>
      <p:sp>
        <p:nvSpPr>
          <p:cNvPr id="4" name="TextBox 3"/>
          <p:cNvSpPr txBox="1"/>
          <p:nvPr/>
        </p:nvSpPr>
        <p:spPr>
          <a:xfrm>
            <a:off x="442452" y="3475703"/>
            <a:ext cx="10884309" cy="2246769"/>
          </a:xfrm>
          <a:prstGeom prst="rect">
            <a:avLst/>
          </a:prstGeom>
          <a:noFill/>
        </p:spPr>
        <p:txBody>
          <a:bodyPr wrap="square" lIns="91440" tIns="45720" rIns="91440" bIns="45720" rtlCol="0" anchor="t">
            <a:spAutoFit/>
          </a:bodyPr>
          <a:lstStyle/>
          <a:p>
            <a:pPr algn="ctr"/>
            <a:r>
              <a:rPr lang="en-US" sz="2000" b="1" dirty="0">
                <a:solidFill>
                  <a:schemeClr val="accent1">
                    <a:lumMod val="75000"/>
                  </a:schemeClr>
                </a:solidFill>
                <a:latin typeface="Arial" pitchFamily="34" charset="0"/>
                <a:cs typeface="Arial" pitchFamily="34" charset="0"/>
              </a:rPr>
              <a:t>Presented By:</a:t>
            </a:r>
          </a:p>
          <a:p>
            <a:endParaRPr lang="en-US" sz="2000" b="1" dirty="0">
              <a:solidFill>
                <a:schemeClr val="accent1">
                  <a:lumMod val="75000"/>
                </a:schemeClr>
              </a:solidFill>
              <a:latin typeface="Arial" pitchFamily="34" charset="0"/>
              <a:cs typeface="Arial" pitchFamily="34" charset="0"/>
            </a:endParaRPr>
          </a:p>
          <a:p>
            <a:r>
              <a:rPr lang="en-US" sz="2000" b="1" dirty="0">
                <a:solidFill>
                  <a:schemeClr val="accent1">
                    <a:lumMod val="75000"/>
                  </a:schemeClr>
                </a:solidFill>
                <a:latin typeface="Arial"/>
                <a:cs typeface="Arial"/>
              </a:rPr>
              <a:t>	Student Name 	           :  Ankem Yuva Naga Durga Abhishek</a:t>
            </a:r>
          </a:p>
          <a:p>
            <a:endParaRPr lang="en-US" sz="2000" b="1" dirty="0">
              <a:solidFill>
                <a:schemeClr val="accent1">
                  <a:lumMod val="75000"/>
                </a:schemeClr>
              </a:solidFill>
              <a:latin typeface="Arial"/>
              <a:cs typeface="Arial"/>
            </a:endParaRPr>
          </a:p>
          <a:p>
            <a:r>
              <a:rPr lang="en-US" sz="2000" b="1" dirty="0">
                <a:solidFill>
                  <a:schemeClr val="accent1">
                    <a:lumMod val="75000"/>
                  </a:schemeClr>
                </a:solidFill>
                <a:latin typeface="Arial"/>
                <a:cs typeface="Arial"/>
              </a:rPr>
              <a:t>College Name &amp; Department :  </a:t>
            </a:r>
            <a:r>
              <a:rPr lang="en-US" sz="2000" b="1" dirty="0" err="1">
                <a:solidFill>
                  <a:schemeClr val="accent1">
                    <a:lumMod val="75000"/>
                  </a:schemeClr>
                </a:solidFill>
                <a:latin typeface="Arial"/>
                <a:cs typeface="Arial"/>
              </a:rPr>
              <a:t>Chalapathi</a:t>
            </a:r>
            <a:r>
              <a:rPr lang="en-US" sz="2000" b="1" dirty="0">
                <a:solidFill>
                  <a:schemeClr val="accent1">
                    <a:lumMod val="75000"/>
                  </a:schemeClr>
                </a:solidFill>
                <a:latin typeface="Arial"/>
                <a:cs typeface="Arial"/>
              </a:rPr>
              <a:t> Institute Of Technology</a:t>
            </a:r>
          </a:p>
          <a:p>
            <a:pPr algn="ctr"/>
            <a:r>
              <a:rPr lang="en-US" sz="2000" b="1" dirty="0">
                <a:solidFill>
                  <a:schemeClr val="accent1">
                    <a:lumMod val="75000"/>
                  </a:schemeClr>
                </a:solidFill>
                <a:latin typeface="Arial"/>
                <a:cs typeface="Arial"/>
              </a:rPr>
              <a:t>   &amp;</a:t>
            </a:r>
          </a:p>
          <a:p>
            <a:pPr algn="ctr"/>
            <a:r>
              <a:rPr lang="en-US" sz="2000" b="1" dirty="0">
                <a:solidFill>
                  <a:schemeClr val="accent1">
                    <a:lumMod val="75000"/>
                  </a:schemeClr>
                </a:solidFill>
                <a:latin typeface="Arial"/>
                <a:cs typeface="Arial"/>
              </a:rPr>
              <a:t>		  	Department Of Computer Science and Engineering</a:t>
            </a:r>
          </a:p>
        </p:txBody>
      </p:sp>
      <p:sp>
        <p:nvSpPr>
          <p:cNvPr id="7" name="TextShape 1">
            <a:extLst>
              <a:ext uri="{FF2B5EF4-FFF2-40B4-BE49-F238E27FC236}">
                <a16:creationId xmlns:a16="http://schemas.microsoft.com/office/drawing/2014/main" id="{098AE436-4D64-CFEA-DE78-052444FAFEBA}"/>
              </a:ext>
            </a:extLst>
          </p:cNvPr>
          <p:cNvSpPr txBox="1">
            <a:spLocks noGrp="1"/>
          </p:cNvSpPr>
          <p:nvPr>
            <p:ph type="ctrTitle"/>
          </p:nvPr>
        </p:nvSpPr>
        <p:spPr>
          <a:xfrm>
            <a:off x="1846156" y="1820863"/>
            <a:ext cx="9144000" cy="977900"/>
          </a:xfrm>
          <a:prstGeom prst="rect">
            <a:avLst/>
          </a:prstGeom>
          <a:noFill/>
          <a:ln>
            <a:noFill/>
          </a:ln>
        </p:spPr>
        <p:txBody>
          <a:bodyPr anchor="b">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0000"/>
              </a:lnSpc>
            </a:pPr>
            <a:r>
              <a:rPr lang="en-US" sz="3600" b="1" strike="noStrike" cap="all" spc="-1" dirty="0">
                <a:solidFill>
                  <a:srgbClr val="1CADE4"/>
                </a:solidFill>
                <a:latin typeface="Arial"/>
              </a:rPr>
              <a:t>Secure Data Hiding in Image Using Steganography</a:t>
            </a:r>
            <a:endParaRPr lang="en-US" sz="3600" b="0" strike="noStrike" spc="-1" dirty="0">
              <a:solidFill>
                <a:srgbClr val="000000"/>
              </a:solidFill>
              <a:latin typeface="Franklin Gothic Book"/>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a:xfrm>
            <a:off x="581192" y="1498671"/>
            <a:ext cx="11029615" cy="4673324"/>
          </a:xfrm>
        </p:spPr>
        <p:txBody>
          <a:bodyPr>
            <a:normAutofit/>
          </a:bodyPr>
          <a:lstStyle/>
          <a:p>
            <a:pPr>
              <a:lnSpc>
                <a:spcPct val="150000"/>
              </a:lnSpc>
              <a:buFont typeface="Arial" panose="020B0604020202020204" pitchFamily="34" charset="0"/>
              <a:buChar char="•"/>
            </a:pPr>
            <a:r>
              <a:rPr lang="en-US" sz="2000" b="1" dirty="0"/>
              <a:t>Advanced Techniques:</a:t>
            </a:r>
            <a:r>
              <a:rPr lang="en-US" sz="2000" dirty="0"/>
              <a:t> Explore more sophisticated steganography methods like DCT or DWT to enhance security.</a:t>
            </a:r>
          </a:p>
          <a:p>
            <a:pPr>
              <a:lnSpc>
                <a:spcPct val="150000"/>
              </a:lnSpc>
              <a:buFont typeface="Arial" panose="020B0604020202020204" pitchFamily="34" charset="0"/>
              <a:buChar char="•"/>
            </a:pPr>
            <a:r>
              <a:rPr lang="en-US" sz="2000" b="1" dirty="0"/>
              <a:t>Encryption Integration:</a:t>
            </a:r>
            <a:r>
              <a:rPr lang="en-US" sz="2000" dirty="0"/>
              <a:t> Combine steganography with encryption for dual-layer protection.</a:t>
            </a:r>
          </a:p>
          <a:p>
            <a:pPr>
              <a:lnSpc>
                <a:spcPct val="150000"/>
              </a:lnSpc>
              <a:buFont typeface="Arial" panose="020B0604020202020204" pitchFamily="34" charset="0"/>
              <a:buChar char="•"/>
            </a:pPr>
            <a:r>
              <a:rPr lang="en-US" sz="2000" b="1" dirty="0"/>
              <a:t>Support for Multimedia:</a:t>
            </a:r>
            <a:r>
              <a:rPr lang="en-US" sz="2000" dirty="0"/>
              <a:t> Extend the tool to support audio and video file steganography.</a:t>
            </a:r>
          </a:p>
          <a:p>
            <a:pPr>
              <a:lnSpc>
                <a:spcPct val="150000"/>
              </a:lnSpc>
              <a:buFont typeface="Arial" panose="020B0604020202020204" pitchFamily="34" charset="0"/>
              <a:buChar char="•"/>
            </a:pPr>
            <a:r>
              <a:rPr lang="en-US" sz="2000" b="1" dirty="0"/>
              <a:t>Steganalysis Resistance:</a:t>
            </a:r>
            <a:r>
              <a:rPr lang="en-US" sz="2000" dirty="0"/>
              <a:t> Implement countermeasures to prevent detection through steganalysis tools.</a:t>
            </a:r>
          </a:p>
          <a:p>
            <a:pPr>
              <a:lnSpc>
                <a:spcPct val="150000"/>
              </a:lnSpc>
              <a:buFont typeface="Arial" panose="020B0604020202020204" pitchFamily="34" charset="0"/>
              <a:buChar char="•"/>
            </a:pPr>
            <a:r>
              <a:rPr lang="en-US" sz="2000" b="1" dirty="0"/>
              <a:t>Cross-Platform Compatibility:</a:t>
            </a:r>
            <a:r>
              <a:rPr lang="en-US" sz="2000" dirty="0"/>
              <a:t> Enhance the GUI to work across different operating systems seamlessly.</a:t>
            </a:r>
          </a:p>
          <a:p>
            <a:pPr marL="305435" indent="-305435">
              <a:lnSpc>
                <a:spcPct val="150000"/>
              </a:lnSpc>
            </a:pPr>
            <a:endParaRPr lang="en-US" sz="2000" dirty="0"/>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scope(optional)</a:t>
            </a:r>
          </a:p>
        </p:txBody>
      </p:sp>
    </p:spTree>
    <p:extLst>
      <p:ext uri="{BB962C8B-B14F-4D97-AF65-F5344CB8AC3E}">
        <p14:creationId xmlns:p14="http://schemas.microsoft.com/office/powerpoint/2010/main" val="614882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dirty="0">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581192" y="1347976"/>
            <a:ext cx="11029615" cy="4673324"/>
          </a:xfrm>
        </p:spPr>
        <p:txBody>
          <a:bodyPr>
            <a:normAutofit/>
          </a:bodyPr>
          <a:lstStyle/>
          <a:p>
            <a:pPr>
              <a:lnSpc>
                <a:spcPct val="150000"/>
              </a:lnSpc>
            </a:pPr>
            <a:r>
              <a:rPr lang="en-US" sz="2000" dirty="0"/>
              <a:t>In today’s digital world, where data breaches and cyber threats are growing at an alarming rate, the need for secure and inconspicuous communication has never been more crucial. Traditional encryption methods, while effective, often attract unwanted attention, making encrypted messages obvious targets for interception. This project addresses the challenge of covertly transmitting sensitive information by using steganography—an advanced technique that hides data within digital images. By embedding confidential messages into the least significant bits of an image’s pixel data, we ensure the information remains invisible to the naked eye while maintaining the image’s original appearance. This innovative approach enhances data security and privacy, making the hidden communication undetectable and highly secure.</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441671" y="1087378"/>
            <a:ext cx="11029616" cy="530296"/>
          </a:xfrm>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289257" y="723585"/>
            <a:ext cx="11613485" cy="5563973"/>
          </a:xfrm>
        </p:spPr>
        <p:txBody>
          <a:bodyPr vert="horz" lIns="91440" tIns="45720" rIns="91440" bIns="45720" rtlCol="0" anchor="ctr">
            <a:noAutofit/>
          </a:bodyPr>
          <a:lstStyle/>
          <a:p>
            <a:pPr>
              <a:lnSpc>
                <a:spcPct val="200000"/>
              </a:lnSpc>
              <a:buFont typeface="Arial" panose="020B0604020202020204" pitchFamily="34" charset="0"/>
              <a:buChar char="•"/>
            </a:pPr>
            <a:r>
              <a:rPr lang="en-IN" sz="2000" b="1" dirty="0"/>
              <a:t>Programming Language:</a:t>
            </a:r>
            <a:r>
              <a:rPr lang="en-IN" sz="2000" dirty="0"/>
              <a:t> Python</a:t>
            </a:r>
          </a:p>
          <a:p>
            <a:pPr>
              <a:lnSpc>
                <a:spcPct val="200000"/>
              </a:lnSpc>
              <a:buFont typeface="Arial" panose="020B0604020202020204" pitchFamily="34" charset="0"/>
              <a:buChar char="•"/>
            </a:pPr>
            <a:r>
              <a:rPr lang="en-IN" sz="2000" b="1" dirty="0"/>
              <a:t>Steganography Technique:</a:t>
            </a:r>
            <a:r>
              <a:rPr lang="en-IN" sz="2000" dirty="0"/>
              <a:t> Least Significant Bit (LSB)</a:t>
            </a:r>
          </a:p>
          <a:p>
            <a:pPr>
              <a:lnSpc>
                <a:spcPct val="200000"/>
              </a:lnSpc>
              <a:buFont typeface="Arial" panose="020B0604020202020204" pitchFamily="34" charset="0"/>
              <a:buChar char="•"/>
            </a:pPr>
            <a:r>
              <a:rPr lang="en-IN" sz="2000" b="1" dirty="0"/>
              <a:t>Libraries:</a:t>
            </a:r>
            <a:r>
              <a:rPr lang="en-IN" sz="2000" dirty="0"/>
              <a:t> </a:t>
            </a:r>
            <a:r>
              <a:rPr lang="en-IN" sz="2000" dirty="0" err="1"/>
              <a:t>Tkinter</a:t>
            </a:r>
            <a:r>
              <a:rPr lang="en-IN" sz="2000" dirty="0"/>
              <a:t> (for GUI), PIL (Python Imaging Library), </a:t>
            </a:r>
            <a:r>
              <a:rPr lang="en-IN" sz="2000" dirty="0" err="1"/>
              <a:t>Stegano</a:t>
            </a:r>
            <a:r>
              <a:rPr lang="en-IN" sz="2000" dirty="0"/>
              <a:t> (LSB Steganography), OpenCV, NumPy</a:t>
            </a:r>
          </a:p>
          <a:p>
            <a:pPr>
              <a:lnSpc>
                <a:spcPct val="200000"/>
              </a:lnSpc>
              <a:buFont typeface="Arial" panose="020B0604020202020204" pitchFamily="34" charset="0"/>
              <a:buChar char="•"/>
            </a:pPr>
            <a:r>
              <a:rPr lang="en-IN" sz="2000" b="1" dirty="0"/>
              <a:t>Development Tools:</a:t>
            </a:r>
            <a:r>
              <a:rPr lang="en-IN" sz="2000" dirty="0"/>
              <a:t> </a:t>
            </a:r>
            <a:r>
              <a:rPr lang="en-IN" sz="2000" dirty="0" err="1"/>
              <a:t>Jupyter</a:t>
            </a:r>
            <a:r>
              <a:rPr lang="en-IN" sz="2000" dirty="0"/>
              <a:t> Notebook, VS Code</a:t>
            </a: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p:txBody>
          <a:bodyPr/>
          <a:lstStyle/>
          <a:p>
            <a:pPr>
              <a:buFont typeface="Arial" panose="020B0604020202020204" pitchFamily="34" charset="0"/>
              <a:buChar char="•"/>
            </a:pPr>
            <a:r>
              <a:rPr lang="en-US" sz="2000" b="1" dirty="0"/>
              <a:t>Invisible Security:</a:t>
            </a:r>
            <a:r>
              <a:rPr lang="en-US" sz="2000" dirty="0"/>
              <a:t> The embedded data remains imperceptible to the human eye, providing an added layer of security.</a:t>
            </a:r>
          </a:p>
          <a:p>
            <a:pPr>
              <a:buFont typeface="Arial" panose="020B0604020202020204" pitchFamily="34" charset="0"/>
              <a:buChar char="•"/>
            </a:pPr>
            <a:r>
              <a:rPr lang="en-US" sz="2000" b="1" dirty="0"/>
              <a:t>User-Friendly Interface:</a:t>
            </a:r>
            <a:r>
              <a:rPr lang="en-US" sz="2000" dirty="0"/>
              <a:t> A GUI enables easy encoding and decoding of hidden messages without requiring deep technical expertise.</a:t>
            </a:r>
          </a:p>
          <a:p>
            <a:pPr>
              <a:buFont typeface="Arial" panose="020B0604020202020204" pitchFamily="34" charset="0"/>
              <a:buChar char="•"/>
            </a:pPr>
            <a:r>
              <a:rPr lang="en-US" sz="2000" b="1" dirty="0"/>
              <a:t>Efficiency:</a:t>
            </a:r>
            <a:r>
              <a:rPr lang="en-US" sz="2000" dirty="0"/>
              <a:t> The LSB method ensures minimal distortion of the image while maximizing data capacity.</a:t>
            </a:r>
          </a:p>
          <a:p>
            <a:pPr>
              <a:buFont typeface="Arial" panose="020B0604020202020204" pitchFamily="34" charset="0"/>
              <a:buChar char="•"/>
            </a:pPr>
            <a:r>
              <a:rPr lang="en-US" sz="2000" b="1" dirty="0"/>
              <a:t>Real-Time Application:</a:t>
            </a:r>
            <a:r>
              <a:rPr lang="en-US" sz="2000" dirty="0"/>
              <a:t> This approach can be applied in confidential communication, watermarking, and digital rights management.</a:t>
            </a:r>
          </a:p>
          <a:p>
            <a:pPr>
              <a:buFont typeface="Arial" panose="020B0604020202020204" pitchFamily="34" charset="0"/>
              <a:buChar char="•"/>
            </a:pPr>
            <a:r>
              <a:rPr lang="en-US" sz="2000" b="1" dirty="0"/>
              <a:t>Interactive Features:</a:t>
            </a:r>
            <a:r>
              <a:rPr lang="en-US" sz="2000" dirty="0"/>
              <a:t> Implemented interactive buttons for opening images, encoding messages, and decoding messages directly from the GUI.</a:t>
            </a:r>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a:xfrm>
            <a:off x="581192" y="849640"/>
            <a:ext cx="11029616" cy="530296"/>
          </a:xfrm>
        </p:spPr>
        <p:txBody>
          <a:bodyPr/>
          <a:lstStyle/>
          <a:p>
            <a:r>
              <a:rPr lang="en-IN" dirty="0">
                <a:solidFill>
                  <a:schemeClr val="accent1"/>
                </a:solidFill>
              </a:rPr>
              <a:t>End users</a:t>
            </a:r>
          </a:p>
        </p:txBody>
      </p:sp>
      <p:sp>
        <p:nvSpPr>
          <p:cNvPr id="3" name="Content Placeholder 2">
            <a:extLst>
              <a:ext uri="{FF2B5EF4-FFF2-40B4-BE49-F238E27FC236}">
                <a16:creationId xmlns:a16="http://schemas.microsoft.com/office/drawing/2014/main" id="{AB679E23-F86A-AFA9-FE9C-7F5A518E8198}"/>
              </a:ext>
            </a:extLst>
          </p:cNvPr>
          <p:cNvSpPr>
            <a:spLocks noGrp="1"/>
          </p:cNvSpPr>
          <p:nvPr>
            <p:ph idx="1"/>
          </p:nvPr>
        </p:nvSpPr>
        <p:spPr>
          <a:xfrm>
            <a:off x="482869" y="1232452"/>
            <a:ext cx="11029615" cy="4673324"/>
          </a:xfrm>
        </p:spPr>
        <p:txBody>
          <a:bodyPr>
            <a:normAutofit/>
          </a:bodyPr>
          <a:lstStyle/>
          <a:p>
            <a:pPr>
              <a:lnSpc>
                <a:spcPct val="200000"/>
              </a:lnSpc>
              <a:buFont typeface="Arial" panose="020B0604020202020204" pitchFamily="34" charset="0"/>
              <a:buChar char="•"/>
            </a:pPr>
            <a:r>
              <a:rPr lang="en-US" sz="2000" dirty="0"/>
              <a:t>Cybersecurity professionals</a:t>
            </a:r>
          </a:p>
          <a:p>
            <a:pPr>
              <a:lnSpc>
                <a:spcPct val="200000"/>
              </a:lnSpc>
              <a:buFont typeface="Arial" panose="020B0604020202020204" pitchFamily="34" charset="0"/>
              <a:buChar char="•"/>
            </a:pPr>
            <a:r>
              <a:rPr lang="en-US" sz="2000" dirty="0"/>
              <a:t>Government and defense agencies</a:t>
            </a:r>
          </a:p>
          <a:p>
            <a:pPr>
              <a:lnSpc>
                <a:spcPct val="200000"/>
              </a:lnSpc>
              <a:buFont typeface="Arial" panose="020B0604020202020204" pitchFamily="34" charset="0"/>
              <a:buChar char="•"/>
            </a:pPr>
            <a:r>
              <a:rPr lang="en-US" sz="2000" dirty="0"/>
              <a:t>Journalists and whistleblowers requiring discreet communication</a:t>
            </a:r>
          </a:p>
          <a:p>
            <a:pPr>
              <a:lnSpc>
                <a:spcPct val="200000"/>
              </a:lnSpc>
              <a:buFont typeface="Arial" panose="020B0604020202020204" pitchFamily="34" charset="0"/>
              <a:buChar char="•"/>
            </a:pPr>
            <a:r>
              <a:rPr lang="en-US" sz="2000" dirty="0"/>
              <a:t>Organizations dealing with sensitive data</a:t>
            </a:r>
          </a:p>
          <a:p>
            <a:pPr>
              <a:lnSpc>
                <a:spcPct val="200000"/>
              </a:lnSpc>
              <a:buFont typeface="Arial" panose="020B0604020202020204" pitchFamily="34" charset="0"/>
              <a:buChar char="•"/>
            </a:pPr>
            <a:r>
              <a:rPr lang="en-US" sz="2000" dirty="0"/>
              <a:t>Educational institutions for research and training in secure communication</a:t>
            </a:r>
          </a:p>
          <a:p>
            <a:pPr>
              <a:lnSpc>
                <a:spcPct val="200000"/>
              </a:lnSpc>
              <a:buFont typeface="Arial" panose="020B0604020202020204" pitchFamily="34" charset="0"/>
              <a:buChar char="•"/>
            </a:pPr>
            <a:endParaRPr lang="en-US" sz="2000" dirty="0"/>
          </a:p>
        </p:txBody>
      </p:sp>
    </p:spTree>
    <p:extLst>
      <p:ext uri="{BB962C8B-B14F-4D97-AF65-F5344CB8AC3E}">
        <p14:creationId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5" name="Content Placeholder 4">
            <a:extLst>
              <a:ext uri="{FF2B5EF4-FFF2-40B4-BE49-F238E27FC236}">
                <a16:creationId xmlns:a16="http://schemas.microsoft.com/office/drawing/2014/main" id="{F66C301E-37B4-BCE5-4C07-2CA419B70C03}"/>
              </a:ext>
            </a:extLst>
          </p:cNvPr>
          <p:cNvPicPr>
            <a:picLocks noGrp="1" noChangeAspect="1"/>
          </p:cNvPicPr>
          <p:nvPr>
            <p:ph idx="1"/>
          </p:nvPr>
        </p:nvPicPr>
        <p:blipFill>
          <a:blip r:embed="rId2"/>
          <a:stretch>
            <a:fillRect/>
          </a:stretch>
        </p:blipFill>
        <p:spPr>
          <a:xfrm flipH="1">
            <a:off x="12333125" y="4399807"/>
            <a:ext cx="45719" cy="933849"/>
          </a:xfrm>
        </p:spPr>
      </p:pic>
      <p:pic>
        <p:nvPicPr>
          <p:cNvPr id="7" name="Picture 6">
            <a:extLst>
              <a:ext uri="{FF2B5EF4-FFF2-40B4-BE49-F238E27FC236}">
                <a16:creationId xmlns:a16="http://schemas.microsoft.com/office/drawing/2014/main" id="{F9013F4E-6489-EBA1-7838-611DD2170084}"/>
              </a:ext>
            </a:extLst>
          </p:cNvPr>
          <p:cNvPicPr>
            <a:picLocks noChangeAspect="1"/>
          </p:cNvPicPr>
          <p:nvPr/>
        </p:nvPicPr>
        <p:blipFill>
          <a:blip r:embed="rId3"/>
          <a:stretch>
            <a:fillRect/>
          </a:stretch>
        </p:blipFill>
        <p:spPr>
          <a:xfrm>
            <a:off x="180642" y="1320210"/>
            <a:ext cx="5564407" cy="3079597"/>
          </a:xfrm>
          <a:prstGeom prst="rect">
            <a:avLst/>
          </a:prstGeom>
        </p:spPr>
      </p:pic>
      <p:pic>
        <p:nvPicPr>
          <p:cNvPr id="13" name="Picture 12">
            <a:extLst>
              <a:ext uri="{FF2B5EF4-FFF2-40B4-BE49-F238E27FC236}">
                <a16:creationId xmlns:a16="http://schemas.microsoft.com/office/drawing/2014/main" id="{B2D815E3-9583-5C0D-F265-26AC489235FD}"/>
              </a:ext>
            </a:extLst>
          </p:cNvPr>
          <p:cNvPicPr>
            <a:picLocks noChangeAspect="1"/>
          </p:cNvPicPr>
          <p:nvPr/>
        </p:nvPicPr>
        <p:blipFill>
          <a:blip r:embed="rId4"/>
          <a:stretch>
            <a:fillRect/>
          </a:stretch>
        </p:blipFill>
        <p:spPr>
          <a:xfrm>
            <a:off x="6096000" y="1320210"/>
            <a:ext cx="5796889" cy="3079597"/>
          </a:xfrm>
          <a:prstGeom prst="rect">
            <a:avLst/>
          </a:prstGeom>
        </p:spPr>
      </p:pic>
      <p:pic>
        <p:nvPicPr>
          <p:cNvPr id="15" name="Picture 14">
            <a:extLst>
              <a:ext uri="{FF2B5EF4-FFF2-40B4-BE49-F238E27FC236}">
                <a16:creationId xmlns:a16="http://schemas.microsoft.com/office/drawing/2014/main" id="{942BC6B8-4D54-7B3D-9AFA-1DEA5A3F3B88}"/>
              </a:ext>
            </a:extLst>
          </p:cNvPr>
          <p:cNvPicPr>
            <a:picLocks noChangeAspect="1"/>
          </p:cNvPicPr>
          <p:nvPr/>
        </p:nvPicPr>
        <p:blipFill>
          <a:blip r:embed="rId5"/>
          <a:stretch>
            <a:fillRect/>
          </a:stretch>
        </p:blipFill>
        <p:spPr>
          <a:xfrm>
            <a:off x="1498651" y="4736756"/>
            <a:ext cx="3576898" cy="2002177"/>
          </a:xfrm>
          <a:prstGeom prst="rect">
            <a:avLst/>
          </a:prstGeom>
        </p:spPr>
      </p:pic>
      <p:sp>
        <p:nvSpPr>
          <p:cNvPr id="16" name="TextBox 15">
            <a:extLst>
              <a:ext uri="{FF2B5EF4-FFF2-40B4-BE49-F238E27FC236}">
                <a16:creationId xmlns:a16="http://schemas.microsoft.com/office/drawing/2014/main" id="{001A2929-60FD-21ED-24AB-EF8D664F1058}"/>
              </a:ext>
            </a:extLst>
          </p:cNvPr>
          <p:cNvSpPr txBox="1"/>
          <p:nvPr/>
        </p:nvSpPr>
        <p:spPr>
          <a:xfrm>
            <a:off x="0" y="5029958"/>
            <a:ext cx="1752712" cy="1015663"/>
          </a:xfrm>
          <a:prstGeom prst="rect">
            <a:avLst/>
          </a:prstGeom>
          <a:noFill/>
        </p:spPr>
        <p:txBody>
          <a:bodyPr wrap="square" rtlCol="0">
            <a:spAutoFit/>
          </a:bodyPr>
          <a:lstStyle/>
          <a:p>
            <a:r>
              <a:rPr lang="en-IN" sz="2000" dirty="0"/>
              <a:t>Before </a:t>
            </a:r>
          </a:p>
          <a:p>
            <a:r>
              <a:rPr lang="en-IN" sz="2000" dirty="0"/>
              <a:t>Image</a:t>
            </a:r>
          </a:p>
          <a:p>
            <a:r>
              <a:rPr lang="en-IN" sz="2000" dirty="0"/>
              <a:t>stenography</a:t>
            </a:r>
          </a:p>
        </p:txBody>
      </p:sp>
      <p:sp>
        <p:nvSpPr>
          <p:cNvPr id="17" name="TextBox 16">
            <a:extLst>
              <a:ext uri="{FF2B5EF4-FFF2-40B4-BE49-F238E27FC236}">
                <a16:creationId xmlns:a16="http://schemas.microsoft.com/office/drawing/2014/main" id="{390EA2EE-0D1B-AAC3-50EB-AB7CD157E47A}"/>
              </a:ext>
            </a:extLst>
          </p:cNvPr>
          <p:cNvSpPr txBox="1"/>
          <p:nvPr/>
        </p:nvSpPr>
        <p:spPr>
          <a:xfrm>
            <a:off x="5239758" y="5152201"/>
            <a:ext cx="1712483" cy="1323439"/>
          </a:xfrm>
          <a:prstGeom prst="rect">
            <a:avLst/>
          </a:prstGeom>
          <a:noFill/>
        </p:spPr>
        <p:txBody>
          <a:bodyPr wrap="square" rtlCol="0">
            <a:spAutoFit/>
          </a:bodyPr>
          <a:lstStyle/>
          <a:p>
            <a:r>
              <a:rPr lang="en-IN" sz="2000" dirty="0"/>
              <a:t>After</a:t>
            </a:r>
          </a:p>
          <a:p>
            <a:r>
              <a:rPr lang="en-IN" sz="2000" dirty="0"/>
              <a:t>Image</a:t>
            </a:r>
          </a:p>
          <a:p>
            <a:r>
              <a:rPr lang="en-IN" sz="2000" dirty="0"/>
              <a:t>stenography</a:t>
            </a:r>
          </a:p>
          <a:p>
            <a:endParaRPr lang="en-IN" sz="2000" dirty="0"/>
          </a:p>
        </p:txBody>
      </p:sp>
      <p:pic>
        <p:nvPicPr>
          <p:cNvPr id="19" name="Picture 18">
            <a:extLst>
              <a:ext uri="{FF2B5EF4-FFF2-40B4-BE49-F238E27FC236}">
                <a16:creationId xmlns:a16="http://schemas.microsoft.com/office/drawing/2014/main" id="{2CA5CEC1-B5A4-2AE4-A0B5-137072468666}"/>
              </a:ext>
            </a:extLst>
          </p:cNvPr>
          <p:cNvPicPr>
            <a:picLocks noChangeAspect="1"/>
          </p:cNvPicPr>
          <p:nvPr/>
        </p:nvPicPr>
        <p:blipFill>
          <a:blip r:embed="rId6"/>
          <a:stretch>
            <a:fillRect/>
          </a:stretch>
        </p:blipFill>
        <p:spPr>
          <a:xfrm>
            <a:off x="6727604" y="4641901"/>
            <a:ext cx="3683109" cy="2071320"/>
          </a:xfrm>
          <a:prstGeom prst="rect">
            <a:avLst/>
          </a:prstGeom>
        </p:spPr>
      </p:pic>
    </p:spTree>
    <p:extLst>
      <p:ext uri="{BB962C8B-B14F-4D97-AF65-F5344CB8AC3E}">
        <p14:creationId xmlns:p14="http://schemas.microsoft.com/office/powerpoint/2010/main" val="208371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a:xfrm>
            <a:off x="581192" y="1092338"/>
            <a:ext cx="11029615" cy="4673324"/>
          </a:xfrm>
        </p:spPr>
        <p:txBody>
          <a:bodyPr>
            <a:normAutofit/>
          </a:bodyPr>
          <a:lstStyle/>
          <a:p>
            <a:pPr>
              <a:lnSpc>
                <a:spcPct val="150000"/>
              </a:lnSpc>
            </a:pPr>
            <a:r>
              <a:rPr lang="en-US" sz="2000" dirty="0"/>
              <a:t>In an era where digital privacy is increasingly under threat, this project stands as a beacon of innovation and security. By blending the power of Least Significant Bit (LSB) steganography with an intuitive and interactive interface, we’ve created a tool that transforms ordinary images into invisible carriers of confidential information. The simplicity of the user experience, combined with the sophistication of the underlying technique, makes this project a perfect balance of accessibility and security. As technology continues to advance, this work paves the way for future enhancements in secure communication, offering endless possibilities for safeguarding sensitive data in a seamless and unobtrusive manner.</a:t>
            </a:r>
          </a:p>
        </p:txBody>
      </p:sp>
    </p:spTree>
    <p:extLst>
      <p:ext uri="{BB962C8B-B14F-4D97-AF65-F5344CB8AC3E}">
        <p14:creationId xmlns:p14="http://schemas.microsoft.com/office/powerpoint/2010/main" val="4233882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a:xfrm>
            <a:off x="581192" y="1145894"/>
            <a:ext cx="11029615" cy="5280869"/>
          </a:xfrm>
        </p:spPr>
        <p:txBody>
          <a:bodyPr>
            <a:normAutofit/>
          </a:bodyPr>
          <a:lstStyle/>
          <a:p>
            <a:r>
              <a:rPr lang="en-IN" sz="2000" dirty="0">
                <a:hlinkClick r:id="rId2"/>
              </a:rPr>
              <a:t>https://github.com/Abhishek-benchspace/AICTE-Project-Secure-Data-Hiding-in-Image-Using-Steganography</a:t>
            </a:r>
            <a:endParaRPr lang="en-IN" sz="2000" dirty="0"/>
          </a:p>
          <a:p>
            <a:r>
              <a:rPr lang="en-US" sz="2000" b="1" dirty="0"/>
              <a:t>Description:</a:t>
            </a:r>
            <a:br>
              <a:rPr lang="en-US" sz="2000" dirty="0"/>
            </a:br>
            <a:r>
              <a:rPr lang="en-US" sz="2000" dirty="0"/>
              <a:t>This project implements Least Significant Bit (LSB) steganography to securely hide and extract secret messages within image files.</a:t>
            </a:r>
          </a:p>
          <a:p>
            <a:r>
              <a:rPr lang="en-US" sz="2000" dirty="0"/>
              <a:t>Repository Contents:</a:t>
            </a:r>
          </a:p>
          <a:p>
            <a:pPr marL="0" indent="0">
              <a:buNone/>
            </a:pPr>
            <a:r>
              <a:rPr lang="en-US" sz="2000" dirty="0"/>
              <a:t> 📂 Source Code – main.py script for encoding and decoding hidden messages using Python and the   stegano library.</a:t>
            </a:r>
          </a:p>
          <a:p>
            <a:pPr marL="0" indent="0">
              <a:buNone/>
            </a:pPr>
            <a:r>
              <a:rPr lang="en-IN" sz="2000" dirty="0"/>
              <a:t> 📂 </a:t>
            </a:r>
            <a:r>
              <a:rPr lang="en-IN" sz="2000" b="1" dirty="0"/>
              <a:t>Sample Images</a:t>
            </a:r>
            <a:r>
              <a:rPr lang="en-IN" sz="2000" dirty="0"/>
              <a:t> C "Input image.png" and "output image.png" used for testing the steganography   process.</a:t>
            </a:r>
            <a:br>
              <a:rPr lang="en-IN" sz="2000" dirty="0"/>
            </a:br>
            <a:r>
              <a:rPr lang="en-IN" sz="2000" dirty="0"/>
              <a:t> 📂 </a:t>
            </a:r>
            <a:r>
              <a:rPr lang="en-IN" sz="2000" b="1" dirty="0"/>
              <a:t>README.md</a:t>
            </a:r>
            <a:r>
              <a:rPr lang="en-IN" sz="2000" dirty="0"/>
              <a:t> – Project description and usage instructions.</a:t>
            </a:r>
            <a:br>
              <a:rPr lang="en-IN" sz="2000" dirty="0"/>
            </a:br>
            <a:r>
              <a:rPr lang="en-IN" sz="2000" dirty="0"/>
              <a:t> 📂 </a:t>
            </a:r>
            <a:r>
              <a:rPr lang="en-IN" sz="2000" b="1" dirty="0"/>
              <a:t>.gitignore</a:t>
            </a:r>
            <a:r>
              <a:rPr lang="en-IN" sz="2000" dirty="0"/>
              <a:t> – File to manage ignored files in the repository.</a:t>
            </a:r>
          </a:p>
          <a:p>
            <a:pPr marL="0" indent="0">
              <a:buNone/>
            </a:pPr>
            <a:r>
              <a:rPr lang="en-IN" sz="2000" dirty="0"/>
              <a:t> 📂 </a:t>
            </a:r>
            <a:r>
              <a:rPr lang="en-IN" sz="2000" b="1" dirty="0"/>
              <a:t>AICTE Project Steganography PPT </a:t>
            </a:r>
            <a:r>
              <a:rPr lang="en-IN" sz="2000" dirty="0"/>
              <a:t>– </a:t>
            </a:r>
            <a:r>
              <a:rPr lang="en-US" sz="2000" b="0" strike="noStrike" spc="-1" dirty="0">
                <a:solidFill>
                  <a:srgbClr val="404040"/>
                </a:solidFill>
                <a:latin typeface="Franklin Gothic Book"/>
              </a:rPr>
              <a:t>PPT slides summarizing the project.</a:t>
            </a:r>
            <a:endParaRPr lang="en-IN" sz="2000" b="1" dirty="0"/>
          </a:p>
        </p:txBody>
      </p:sp>
    </p:spTree>
    <p:extLst>
      <p:ext uri="{BB962C8B-B14F-4D97-AF65-F5344CB8AC3E}">
        <p14:creationId xmlns:p14="http://schemas.microsoft.com/office/powerpoint/2010/main" val="223066476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Future forward</Template>
  <TotalTime>175</TotalTime>
  <Words>680</Words>
  <Application>Microsoft Office PowerPoint</Application>
  <PresentationFormat>Widescreen</PresentationFormat>
  <Paragraphs>62</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Franklin Gothic Book</vt:lpstr>
      <vt:lpstr>Franklin Gothic Demi</vt:lpstr>
      <vt:lpstr>Wingdings 2</vt:lpstr>
      <vt:lpstr>DividendVTI</vt:lpstr>
      <vt:lpstr>Secure Data Hiding in Image Using Steganography</vt:lpstr>
      <vt:lpstr>OUTLINE</vt:lpstr>
      <vt:lpstr>Problem Statement</vt:lpstr>
      <vt:lpstr>Technology  used</vt:lpstr>
      <vt:lpstr>Wow factors</vt:lpstr>
      <vt:lpstr>End users</vt:lpstr>
      <vt:lpstr>Results</vt:lpstr>
      <vt:lpstr>Conclusion</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abhishek ankem</cp:lastModifiedBy>
  <cp:revision>28</cp:revision>
  <dcterms:created xsi:type="dcterms:W3CDTF">2021-05-26T16:50:10Z</dcterms:created>
  <dcterms:modified xsi:type="dcterms:W3CDTF">2025-02-25T18:26:01Z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